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315" r:id="rId4"/>
    <p:sldId id="320" r:id="rId5"/>
    <p:sldId id="30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йко Алексей Васильевич" initials="БАВ" lastIdx="1" clrIdx="0">
    <p:extLst>
      <p:ext uri="{19B8F6BF-5375-455C-9EA6-DF929625EA0E}">
        <p15:presenceInfo xmlns:p15="http://schemas.microsoft.com/office/powerpoint/2012/main" userId="S-1-5-21-1671197717-2720762786-4121277622-1120" providerId="AD"/>
      </p:ext>
    </p:extLst>
  </p:cmAuthor>
  <p:cmAuthor id="2" name="oreeex oreeex" initials="oo" lastIdx="2" clrIdx="1">
    <p:extLst>
      <p:ext uri="{19B8F6BF-5375-455C-9EA6-DF929625EA0E}">
        <p15:presenceInfo xmlns:p15="http://schemas.microsoft.com/office/powerpoint/2012/main" userId="30ebb0c203c4b4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D6719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88935"/>
  </p:normalViewPr>
  <p:slideViewPr>
    <p:cSldViewPr snapToGrid="0">
      <p:cViewPr varScale="1">
        <p:scale>
          <a:sx n="111" d="100"/>
          <a:sy n="111" d="100"/>
        </p:scale>
        <p:origin x="1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27CD9-228C-1245-A775-320CD0C4504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AA482-B0E5-0C45-A5DB-CBAC9CE2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A482-B0E5-0C45-A5DB-CBAC9CE2E0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4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A482-B0E5-0C45-A5DB-CBAC9CE2E0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9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Целевые клиенты – крупнейшие компании </a:t>
            </a:r>
            <a:r>
              <a:rPr lang="ru-RU" dirty="0" err="1">
                <a:solidFill>
                  <a:srgbClr val="FF0000"/>
                </a:solidFill>
              </a:rPr>
              <a:t>фин.сектора</a:t>
            </a:r>
            <a:r>
              <a:rPr lang="ru-RU" dirty="0">
                <a:solidFill>
                  <a:srgbClr val="FF0000"/>
                </a:solidFill>
              </a:rPr>
              <a:t> с самыми большими контактными центрами в стране.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A482-B0E5-0C45-A5DB-CBAC9CE2E0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A375C-76AD-499C-BD02-6B051AD65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68FE8B-22E8-4396-9BDB-FAB8DB8BA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7306A-E1A6-4BC9-A7A8-06FEE8F5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9CC16-AD3B-4E40-99ED-8DF5B5AC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38050-5091-4B19-9265-671A30D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8FA80-BFFE-4D64-91B3-D07ACB9F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32B057-9A01-4E33-9F08-F08E4A8D1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66EE6-2943-4E76-B123-8BD99686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90C78-0938-4E0B-A1E7-0AE03049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70E24-F60C-4258-B79C-1204EC1E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5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73CB8-D287-4B01-94DC-83B964458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FF3C88-2449-475C-88B9-CA77144F1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0551A-DB79-45B1-8AEF-1823284C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218CF-2309-46A2-8A4D-BE290243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E5CA8-6425-4238-9C63-6B9FB60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910F-A0FB-4871-AC09-433B8753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4A18D-DE0B-4957-9AC3-891016B95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06F06-7D1D-4795-B231-D8326A41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343C2-B77C-48AA-B285-91043311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D8EB7-830B-4E27-9750-7502BD99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4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4BE49-3177-4DE1-9F17-B76776FA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CB104F-5A3A-4AE0-B480-6ACEBE552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4A769-EC79-4309-9E92-76939434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73D45-CD5E-4E1B-9DD0-FCE59152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A4C-4811-4F7D-82C0-AB6D6D07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374D-AB62-4336-BBD6-D13E523A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2A247-EAD5-4325-9C7D-7CF65F241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8D3AF-26B2-468C-923B-CDD3F555D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B7377-09B7-4C46-9C7E-37EDB7C7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1203D-4BC8-4C06-80CD-E4D28D69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F2945-D1FC-451B-B645-DF80EB17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665A-0B13-4FC0-B3F4-F31B29E7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EA401-08DA-4AE4-AF1C-E6F49F7F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8C4F31-34E0-4E33-8E0E-76402A0A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DCFB46-1C1C-44FA-905F-1F1A70506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5CA027-DC2E-4BE0-94FB-29881434D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28FB4B-29F5-4B63-A8E1-6B6E967E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2D33CA-A914-47A6-8091-D1145396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E81E4F-166B-4B1A-8D92-A608D6DA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1670F-09EC-4FBA-9F0C-71A62438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451810-17B0-41A9-8658-1AF2718A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520673-FA52-4E72-948A-5D722A76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7D9259-E271-4110-8021-612A47F3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3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FD30DF-0E4E-4DDD-8120-C8E9DFDF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0C2C28-41FA-47F0-AFE3-CA844EEA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00F2F0-FC36-4652-A43F-8CD1BEA0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8239-BE09-43B9-9E84-ECFD9BEB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9D0AF-5935-4BEE-92F8-DC22B76F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B8DCD8-DDC1-4C91-813F-2D70DD4E5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173C6-1548-495A-8A72-591D0713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AE46A-4729-4D32-B7B5-1BEE1E9E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ED2F3-5335-4F82-9BE1-6222FD39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6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66E7A-FFAA-48C9-A106-4720619A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2E6987-D8C2-487D-B344-67613748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39D2E5-DBF9-459E-B022-08198C814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233332-D289-4DC9-AE43-355281FC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75743-1193-4114-94C2-F7F34CF0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C6344-82D6-4F82-808D-17E09EB9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31355-7833-422F-8C38-81035815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FBF72-5928-47F4-A3AB-8525C43FE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F44DA-7DC7-4A18-88C2-5ECA1C0D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EBF48-1A6C-41EF-BFC9-4DFB482A6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529A7-729B-4CD2-A6BA-B282BD429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jpg">
            <a:extLst>
              <a:ext uri="{FF2B5EF4-FFF2-40B4-BE49-F238E27FC236}">
                <a16:creationId xmlns:a16="http://schemas.microsoft.com/office/drawing/2014/main" id="{3F0FD244-A42C-4996-8641-FB14E27E2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-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EAAD4636-344E-4201-AECC-5B773EF17F69}"/>
              </a:ext>
            </a:extLst>
          </p:cNvPr>
          <p:cNvSpPr/>
          <p:nvPr/>
        </p:nvSpPr>
        <p:spPr>
          <a:xfrm>
            <a:off x="301214" y="1162051"/>
            <a:ext cx="6528211" cy="569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ea typeface="MS PGothic" panose="020B0600070205080204" pitchFamily="34" charset="-128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38F32-91D0-48B1-BE28-442B5211B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76764"/>
            <a:ext cx="1646394" cy="33685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7A41B9-64CB-4E7A-8565-E9E378BA88E9}"/>
              </a:ext>
            </a:extLst>
          </p:cNvPr>
          <p:cNvSpPr txBox="1">
            <a:spLocks/>
          </p:cNvSpPr>
          <p:nvPr/>
        </p:nvSpPr>
        <p:spPr>
          <a:xfrm>
            <a:off x="858983" y="1656101"/>
            <a:ext cx="5110162" cy="2668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«Наумен консалтинг»</a:t>
            </a:r>
          </a:p>
          <a:p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Доработка комплексной цифровой </a:t>
            </a:r>
            <a:r>
              <a:rPr lang="en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AI-</a:t>
            </a:r>
            <a:r>
              <a:rPr 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платформы для управления клиентским опытом </a:t>
            </a:r>
            <a:r>
              <a:rPr lang="en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Naumen CX</a:t>
            </a:r>
            <a:endParaRPr lang="ru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070CF-041E-400A-84F2-7311C79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11" y="107772"/>
            <a:ext cx="8919028" cy="647700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Резюме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913EE-89BB-49CE-9791-82AFD1723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52" y="214511"/>
            <a:ext cx="2102848" cy="434222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4B51F01-27A3-4746-91EB-43E61A9355AB}"/>
              </a:ext>
            </a:extLst>
          </p:cNvPr>
          <p:cNvSpPr txBox="1"/>
          <p:nvPr/>
        </p:nvSpPr>
        <p:spPr>
          <a:xfrm>
            <a:off x="350611" y="2612731"/>
            <a:ext cx="3342158" cy="57195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>
              <a:defRPr lang="ru-RU"/>
            </a:defPPr>
            <a:lvl1pPr marL="184150" marR="5080" lvl="0" indent="-171450" fontAlgn="auto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spc="-5">
                <a:solidFill>
                  <a:prstClr val="black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Уменьшения объема данных для обучения</a:t>
            </a:r>
          </a:p>
          <a:p>
            <a:r>
              <a:rPr lang="ru-RU" dirty="0"/>
              <a:t>Интерпретируемости кластеризации</a:t>
            </a:r>
          </a:p>
          <a:p>
            <a:r>
              <a:rPr lang="ru-RU" dirty="0"/>
              <a:t>Распознавания умных автоответчиков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2ABD7D2-6696-45FB-A690-C9F37C98234A}"/>
              </a:ext>
            </a:extLst>
          </p:cNvPr>
          <p:cNvSpPr txBox="1"/>
          <p:nvPr/>
        </p:nvSpPr>
        <p:spPr>
          <a:xfrm>
            <a:off x="350611" y="2205133"/>
            <a:ext cx="32403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5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Повышение эффективности роботизированных сервисов за счет: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387094B-87A5-4060-8AF1-3DD6F8364F67}"/>
              </a:ext>
            </a:extLst>
          </p:cNvPr>
          <p:cNvSpPr txBox="1"/>
          <p:nvPr/>
        </p:nvSpPr>
        <p:spPr>
          <a:xfrm>
            <a:off x="350611" y="1527106"/>
            <a:ext cx="14497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84B39-C3D3-4CF2-A0F1-9E57A40EF33E}"/>
              </a:ext>
            </a:extLst>
          </p:cNvPr>
          <p:cNvSpPr txBox="1"/>
          <p:nvPr/>
        </p:nvSpPr>
        <p:spPr>
          <a:xfrm>
            <a:off x="262980" y="1026890"/>
            <a:ext cx="3807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Назначение дорабатываемого программного обеспечения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02E2A930-D16B-4EE5-BC18-917E192CFF38}"/>
              </a:ext>
            </a:extLst>
          </p:cNvPr>
          <p:cNvSpPr txBox="1"/>
          <p:nvPr/>
        </p:nvSpPr>
        <p:spPr>
          <a:xfrm>
            <a:off x="350612" y="3125771"/>
            <a:ext cx="14497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7E1B0897-A43F-4C87-8D07-5270E330B56C}"/>
              </a:ext>
            </a:extLst>
          </p:cNvPr>
          <p:cNvSpPr txBox="1"/>
          <p:nvPr/>
        </p:nvSpPr>
        <p:spPr>
          <a:xfrm>
            <a:off x="350612" y="3754148"/>
            <a:ext cx="314329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5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Снижение стоимости обслуживания при сохранении качества за счет: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6F07A423-8141-4CAA-992C-BC81A23BE3DB}"/>
              </a:ext>
            </a:extLst>
          </p:cNvPr>
          <p:cNvSpPr/>
          <p:nvPr/>
        </p:nvSpPr>
        <p:spPr>
          <a:xfrm>
            <a:off x="3692769" y="862211"/>
            <a:ext cx="5451232" cy="6080463"/>
          </a:xfrm>
          <a:custGeom>
            <a:avLst/>
            <a:gdLst/>
            <a:ahLst/>
            <a:cxnLst/>
            <a:rect l="l" t="t" r="r" b="b"/>
            <a:pathLst>
              <a:path w="4156709" h="1421764">
                <a:moveTo>
                  <a:pt x="0" y="1421296"/>
                </a:moveTo>
                <a:lnTo>
                  <a:pt x="4156604" y="1421296"/>
                </a:lnTo>
                <a:lnTo>
                  <a:pt x="4156604" y="0"/>
                </a:lnTo>
                <a:lnTo>
                  <a:pt x="0" y="0"/>
                </a:lnTo>
                <a:lnTo>
                  <a:pt x="0" y="1421296"/>
                </a:lnTo>
                <a:close/>
              </a:path>
            </a:pathLst>
          </a:custGeom>
          <a:solidFill>
            <a:srgbClr val="E7E7E7">
              <a:alpha val="87000"/>
            </a:srgbClr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E201AD22-1FA5-4876-B55E-C4408B1A0B2E}"/>
              </a:ext>
            </a:extLst>
          </p:cNvPr>
          <p:cNvSpPr txBox="1"/>
          <p:nvPr/>
        </p:nvSpPr>
        <p:spPr>
          <a:xfrm>
            <a:off x="350611" y="4256318"/>
            <a:ext cx="3143297" cy="71301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Обработки голосовых вызовов роботизированными сервисами</a:t>
            </a:r>
            <a:endParaRPr lang="ru-RU" sz="5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84150" marR="5080" lvl="0" indent="-171450" algn="l" defTabSz="914400" rtl="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Использования операторами базы знаний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BF37C-14C6-471E-93E5-1BE0554E0167}"/>
              </a:ext>
            </a:extLst>
          </p:cNvPr>
          <p:cNvSpPr txBox="1"/>
          <p:nvPr/>
        </p:nvSpPr>
        <p:spPr>
          <a:xfrm>
            <a:off x="3797833" y="956552"/>
            <a:ext cx="49135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Итоговый продукт, получаемый в результате реализации проекта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4903F3-A79F-4F40-9170-32CD44BDD124}"/>
              </a:ext>
            </a:extLst>
          </p:cNvPr>
          <p:cNvSpPr txBox="1"/>
          <p:nvPr/>
        </p:nvSpPr>
        <p:spPr>
          <a:xfrm>
            <a:off x="3789784" y="1501647"/>
            <a:ext cx="521310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Продукт </a:t>
            </a:r>
            <a:r>
              <a:rPr lang="en-US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Naumen CX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предназначен для создания голосовых роботов и чат-ботов для обслуживания клиентов, внедрения их в контакт-центры, и предоставляет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крупным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компаниям из сегмента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b2c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и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государственным организациям возможность импортозамещения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без ухудшения клиентского опыта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0752F-5342-4E82-BA9F-D64B29732DEB}"/>
              </a:ext>
            </a:extLst>
          </p:cNvPr>
          <p:cNvSpPr txBox="1"/>
          <p:nvPr/>
        </p:nvSpPr>
        <p:spPr>
          <a:xfrm>
            <a:off x="3789786" y="2515489"/>
            <a:ext cx="521310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В числе возможностей, которые обеспечивает продукт:</a:t>
            </a:r>
            <a:endParaRPr lang="ru-RU" sz="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API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для встраивания базы знаний для повышения эффективности работы операторов</a:t>
            </a:r>
            <a:endParaRPr lang="ru-RU" sz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Обслуживание клиентов роботизированными сервисами в голосовых каналах (реализация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API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для работы с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ASR/TTS)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Поддержка нагрузки 10.000 операторов и 20.000 вызовов в системе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использования накопленного оборудования при замене западных решений (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ip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телефоны)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Соответствие жестким требованиям ИБ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с актуальными социальными сетями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Одноклассники)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Контроль качества обслуживания за счет автоматической и ручной оценки качества работы операторов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основе проекта лежат технологии диалогового искусственного интеллекта: алгоритмы и методы машинного обучения, </a:t>
            </a:r>
            <a:r>
              <a:rPr lang="ru-RU" sz="1050" b="1" dirty="0" err="1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нейросетевые</a:t>
            </a:r>
            <a:r>
              <a:rPr lang="ru-RU" sz="105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технологии (</a:t>
            </a:r>
            <a:r>
              <a:rPr lang="ru-RU" sz="1050" b="1" dirty="0" err="1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нейротехнологии</a:t>
            </a:r>
            <a:r>
              <a:rPr lang="ru-RU" sz="105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Приоритетное направление (класс)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: Средства управления диалоговыми роботами (чат-боты и голосовые роботы).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Программное обеспечение предназначено для создания голосовых роботов и чат-ботов для обслуживания клиентов, внедрения их в контакт-центры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ACBFBC3-1084-AE43-9228-E7C9409A417A}"/>
              </a:ext>
            </a:extLst>
          </p:cNvPr>
          <p:cNvSpPr txBox="1"/>
          <p:nvPr/>
        </p:nvSpPr>
        <p:spPr>
          <a:xfrm>
            <a:off x="350611" y="4914334"/>
            <a:ext cx="14497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03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797AABE9-01AD-DB40-A2E8-58D73CAAC112}"/>
              </a:ext>
            </a:extLst>
          </p:cNvPr>
          <p:cNvSpPr txBox="1"/>
          <p:nvPr/>
        </p:nvSpPr>
        <p:spPr>
          <a:xfrm>
            <a:off x="350611" y="5542711"/>
            <a:ext cx="314329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5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Соответствие ПО требованиям крупных заказчиков за счет: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F0749B5-65BC-A947-B963-27A97FDE5A39}"/>
              </a:ext>
            </a:extLst>
          </p:cNvPr>
          <p:cNvSpPr txBox="1"/>
          <p:nvPr/>
        </p:nvSpPr>
        <p:spPr>
          <a:xfrm>
            <a:off x="350610" y="6044881"/>
            <a:ext cx="3143297" cy="5463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Высокой масштабируемости</a:t>
            </a:r>
            <a:endParaRPr lang="ru-RU" sz="5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84150" marR="5080" lvl="0" indent="-171450" algn="l" defTabSz="914400" rtl="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Встроенных механизмов резервирования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09956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8.jpg">
            <a:extLst>
              <a:ext uri="{FF2B5EF4-FFF2-40B4-BE49-F238E27FC236}">
                <a16:creationId xmlns:a16="http://schemas.microsoft.com/office/drawing/2014/main" id="{ABD8A40A-5878-4DFD-A054-A05355EDA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-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9F2F32D-C872-4A10-9860-8B3ED5EA6F69}"/>
              </a:ext>
            </a:extLst>
          </p:cNvPr>
          <p:cNvSpPr/>
          <p:nvPr/>
        </p:nvSpPr>
        <p:spPr>
          <a:xfrm>
            <a:off x="272965" y="1426685"/>
            <a:ext cx="3101114" cy="4817998"/>
          </a:xfrm>
          <a:custGeom>
            <a:avLst/>
            <a:gdLst/>
            <a:ahLst/>
            <a:cxnLst/>
            <a:rect l="l" t="t" r="r" b="b"/>
            <a:pathLst>
              <a:path w="4156709" h="1421764">
                <a:moveTo>
                  <a:pt x="0" y="1421296"/>
                </a:moveTo>
                <a:lnTo>
                  <a:pt x="4156604" y="1421296"/>
                </a:lnTo>
                <a:lnTo>
                  <a:pt x="4156604" y="0"/>
                </a:lnTo>
                <a:lnTo>
                  <a:pt x="0" y="0"/>
                </a:lnTo>
                <a:lnTo>
                  <a:pt x="0" y="1421296"/>
                </a:lnTo>
                <a:close/>
              </a:path>
            </a:pathLst>
          </a:custGeom>
          <a:solidFill>
            <a:srgbClr val="E7E7E7">
              <a:alpha val="87000"/>
            </a:srgbClr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070CF-041E-400A-84F2-7311C79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5" y="289467"/>
            <a:ext cx="8919028" cy="6477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Резюме проекта: области и отрасли применения дорабатываемого ПО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81A2A82-4497-48D2-8AA6-4806A2D15940}"/>
              </a:ext>
            </a:extLst>
          </p:cNvPr>
          <p:cNvSpPr/>
          <p:nvPr/>
        </p:nvSpPr>
        <p:spPr>
          <a:xfrm>
            <a:off x="3374080" y="1426684"/>
            <a:ext cx="5769919" cy="4817998"/>
          </a:xfrm>
          <a:custGeom>
            <a:avLst/>
            <a:gdLst/>
            <a:ahLst/>
            <a:cxnLst/>
            <a:rect l="l" t="t" r="r" b="b"/>
            <a:pathLst>
              <a:path w="11878310" h="3284220">
                <a:moveTo>
                  <a:pt x="0" y="3283704"/>
                </a:moveTo>
                <a:lnTo>
                  <a:pt x="0" y="0"/>
                </a:lnTo>
                <a:lnTo>
                  <a:pt x="11877772" y="0"/>
                </a:lnTo>
                <a:lnTo>
                  <a:pt x="11877772" y="3283704"/>
                </a:lnTo>
                <a:lnTo>
                  <a:pt x="0" y="3283704"/>
                </a:lnTo>
                <a:close/>
              </a:path>
            </a:pathLst>
          </a:custGeom>
          <a:solidFill>
            <a:srgbClr val="FD671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B6C19-375D-4D88-A8BE-B3C36168CC03}"/>
              </a:ext>
            </a:extLst>
          </p:cNvPr>
          <p:cNvSpPr txBox="1"/>
          <p:nvPr/>
        </p:nvSpPr>
        <p:spPr>
          <a:xfrm>
            <a:off x="953493" y="2150347"/>
            <a:ext cx="23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Крупные компании на рынке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b2c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8452C8-C07F-4BB6-AFE6-4A542772AFCF}"/>
              </a:ext>
            </a:extLst>
          </p:cNvPr>
          <p:cNvSpPr txBox="1"/>
          <p:nvPr/>
        </p:nvSpPr>
        <p:spPr>
          <a:xfrm>
            <a:off x="372795" y="4592338"/>
            <a:ext cx="300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организации, которые обслуживают клиентов и население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9CB80-EADE-4CEB-9A3C-CD27182F42B4}"/>
              </a:ext>
            </a:extLst>
          </p:cNvPr>
          <p:cNvSpPr txBox="1"/>
          <p:nvPr/>
        </p:nvSpPr>
        <p:spPr>
          <a:xfrm>
            <a:off x="4560009" y="4380742"/>
            <a:ext cx="1782141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ПФР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ФСС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1E858C-69CB-428D-B995-3CAF31620995}"/>
              </a:ext>
            </a:extLst>
          </p:cNvPr>
          <p:cNvSpPr txBox="1"/>
          <p:nvPr/>
        </p:nvSpPr>
        <p:spPr>
          <a:xfrm>
            <a:off x="6685697" y="4325315"/>
            <a:ext cx="121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ФНС</a:t>
            </a:r>
          </a:p>
          <a:p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3D3F58-75E5-453C-9BA0-41F1F033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7709" y="5392399"/>
            <a:ext cx="540000" cy="5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26A2C6-7F9D-44F9-8046-EA0F9255954C}"/>
              </a:ext>
            </a:extLst>
          </p:cNvPr>
          <p:cNvSpPr txBox="1"/>
          <p:nvPr/>
        </p:nvSpPr>
        <p:spPr>
          <a:xfrm>
            <a:off x="4603313" y="5271937"/>
            <a:ext cx="2333266" cy="88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МВД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Минздрав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МЧС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4C56E-219F-4A8C-BB9A-7CFD69B4ADC6}"/>
              </a:ext>
            </a:extLst>
          </p:cNvPr>
          <p:cNvSpPr txBox="1"/>
          <p:nvPr/>
        </p:nvSpPr>
        <p:spPr>
          <a:xfrm>
            <a:off x="6697688" y="5244430"/>
            <a:ext cx="2333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 ЖКХ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 образования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816473-9BC1-45EA-9B82-9DED86B2D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2312" y="4486407"/>
            <a:ext cx="540000" cy="54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9C2E2-525B-45C1-B87A-B15564DAF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6045" y="2389762"/>
            <a:ext cx="432000" cy="432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4AC212-397A-4ED8-A668-CF4F1F89F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303" y="1703514"/>
            <a:ext cx="432000" cy="43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FD6BE-6D08-4CFD-9CCF-F23F46A794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4303" y="3048752"/>
            <a:ext cx="432000" cy="4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BDD45-C6C5-42E7-BE3F-3113C1C34658}"/>
              </a:ext>
            </a:extLst>
          </p:cNvPr>
          <p:cNvSpPr txBox="1"/>
          <p:nvPr/>
        </p:nvSpPr>
        <p:spPr>
          <a:xfrm>
            <a:off x="4400485" y="2394628"/>
            <a:ext cx="149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Страховые компании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1CC2B-1CF1-40E5-BA29-3CC935746037}"/>
              </a:ext>
            </a:extLst>
          </p:cNvPr>
          <p:cNvSpPr txBox="1"/>
          <p:nvPr/>
        </p:nvSpPr>
        <p:spPr>
          <a:xfrm>
            <a:off x="4390961" y="1707755"/>
            <a:ext cx="1782141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7EC3-B460-4A7A-8A1A-711C6D4D079D}"/>
              </a:ext>
            </a:extLst>
          </p:cNvPr>
          <p:cNvSpPr txBox="1"/>
          <p:nvPr/>
        </p:nvSpPr>
        <p:spPr>
          <a:xfrm>
            <a:off x="4400469" y="3029761"/>
            <a:ext cx="176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Телеком-компании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CE5239-ECBD-4EA5-A9B9-591BF41B88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3163" y="1713296"/>
            <a:ext cx="43200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898B2C-9743-4E35-8F08-21CC5BC98237}"/>
              </a:ext>
            </a:extLst>
          </p:cNvPr>
          <p:cNvSpPr txBox="1"/>
          <p:nvPr/>
        </p:nvSpPr>
        <p:spPr>
          <a:xfrm>
            <a:off x="6685697" y="1688682"/>
            <a:ext cx="21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Торговые интернет-площадки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5A569E-83C7-4A72-B741-EA798B4232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80098" y="2374781"/>
            <a:ext cx="432000" cy="43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BC7C55-AF06-4042-9831-91648C7186DE}"/>
              </a:ext>
            </a:extLst>
          </p:cNvPr>
          <p:cNvSpPr txBox="1"/>
          <p:nvPr/>
        </p:nvSpPr>
        <p:spPr>
          <a:xfrm>
            <a:off x="6695222" y="2399620"/>
            <a:ext cx="250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Производители автомобилей и техники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18B012-B8C8-4DB5-9F1B-42E4A69C1A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0098" y="3052863"/>
            <a:ext cx="432000" cy="432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B5DD16-7B69-4788-AAEA-47E953D3A468}"/>
              </a:ext>
            </a:extLst>
          </p:cNvPr>
          <p:cNvSpPr txBox="1"/>
          <p:nvPr/>
        </p:nvSpPr>
        <p:spPr>
          <a:xfrm>
            <a:off x="6697688" y="3048752"/>
            <a:ext cx="229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Логистические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138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B0C8-C913-4CCA-AF6C-08E11921D8C7}"/>
              </a:ext>
            </a:extLst>
          </p:cNvPr>
          <p:cNvSpPr txBox="1">
            <a:spLocks/>
          </p:cNvSpPr>
          <p:nvPr/>
        </p:nvSpPr>
        <p:spPr>
          <a:xfrm>
            <a:off x="333829" y="279462"/>
            <a:ext cx="6752771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Конкурентные преимущества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Naumen CX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DE8A2-DA17-43BE-BEFE-FCC14CBF1AE7}"/>
              </a:ext>
            </a:extLst>
          </p:cNvPr>
          <p:cNvSpPr txBox="1"/>
          <p:nvPr/>
        </p:nvSpPr>
        <p:spPr>
          <a:xfrm>
            <a:off x="1348129" y="5310874"/>
            <a:ext cx="2907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Российская разработка продукта</a:t>
            </a:r>
          </a:p>
          <a:p>
            <a:pPr lvl="0" algn="just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озможность для компаний следовать стратегии импортозамещения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867B2-7FF9-47F5-B033-08EB48298FBE}"/>
              </a:ext>
            </a:extLst>
          </p:cNvPr>
          <p:cNvSpPr txBox="1"/>
          <p:nvPr/>
        </p:nvSpPr>
        <p:spPr>
          <a:xfrm>
            <a:off x="333829" y="1352342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FB4CE-6B90-40E7-B6A1-50FD4A484E2A}"/>
              </a:ext>
            </a:extLst>
          </p:cNvPr>
          <p:cNvSpPr txBox="1"/>
          <p:nvPr/>
        </p:nvSpPr>
        <p:spPr>
          <a:xfrm>
            <a:off x="1350850" y="1179581"/>
            <a:ext cx="2905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Уникальность продукта</a:t>
            </a:r>
          </a:p>
          <a:p>
            <a:pPr lvl="0"/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рынке нет производителей и решений, которые обеспечивают гармоничное и эффективное сочетание труда операторов и роботизированных сервисов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C104A-67FF-4AB4-B5D2-409755C8B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52" y="293466"/>
            <a:ext cx="2102848" cy="434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656A3-B07C-4289-9F6E-612FB1E7F897}"/>
              </a:ext>
            </a:extLst>
          </p:cNvPr>
          <p:cNvSpPr txBox="1"/>
          <p:nvPr/>
        </p:nvSpPr>
        <p:spPr>
          <a:xfrm>
            <a:off x="4467223" y="1292884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02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AC1C8-39DF-4A0E-90F6-FF9F14D46077}"/>
              </a:ext>
            </a:extLst>
          </p:cNvPr>
          <p:cNvSpPr txBox="1"/>
          <p:nvPr/>
        </p:nvSpPr>
        <p:spPr>
          <a:xfrm>
            <a:off x="5426528" y="1211821"/>
            <a:ext cx="3507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Высокая производительность</a:t>
            </a:r>
          </a:p>
          <a:p>
            <a:pPr lvl="0"/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Горизонтальная масштабируемость до 10.000 операторов и 20.000 одновременно обрабатываемых вызовов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FC1DE-FDDE-4F4A-8820-74B496C92CF9}"/>
              </a:ext>
            </a:extLst>
          </p:cNvPr>
          <p:cNvSpPr txBox="1"/>
          <p:nvPr/>
        </p:nvSpPr>
        <p:spPr>
          <a:xfrm>
            <a:off x="333829" y="2707721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B8563-A679-4614-9FCB-63987E820621}"/>
              </a:ext>
            </a:extLst>
          </p:cNvPr>
          <p:cNvSpPr txBox="1"/>
          <p:nvPr/>
        </p:nvSpPr>
        <p:spPr>
          <a:xfrm>
            <a:off x="1350850" y="2603066"/>
            <a:ext cx="29840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Соответствие требованиям ИБ</a:t>
            </a:r>
          </a:p>
          <a:p>
            <a:pPr lvl="0"/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Пол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ное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логирование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событий в системе (попытки входа, вход/выход из системы, изменение объектов). Различные уровни внутреннего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логирования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для диагностики вызовов. Отказоустойчивость системы</a:t>
            </a:r>
            <a:endParaRPr lang="ru-RU" sz="10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1C1D4-CF0C-45B1-A808-1E963357B240}"/>
              </a:ext>
            </a:extLst>
          </p:cNvPr>
          <p:cNvSpPr txBox="1"/>
          <p:nvPr/>
        </p:nvSpPr>
        <p:spPr>
          <a:xfrm>
            <a:off x="5388429" y="2619619"/>
            <a:ext cx="2984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Работа с </a:t>
            </a:r>
            <a:r>
              <a:rPr lang="en-US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IP </a:t>
            </a:r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телефонами (</a:t>
            </a:r>
            <a:r>
              <a:rPr lang="ru-RU" sz="1000" b="1" u="none" strike="noStrike" dirty="0" err="1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хардфоны</a:t>
            </a:r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Возможность работы с имеющимися </a:t>
            </a:r>
            <a:r>
              <a:rPr lang="en-US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sip </a:t>
            </a:r>
            <a:r>
              <a:rPr lang="ru-RU" sz="1000" u="none" strike="noStrike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хардфонами</a:t>
            </a:r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совместно с АРМ оператора для сохранения предыдущих инвестиций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A1E90-8CB3-482C-9DF0-609BF7DB5120}"/>
              </a:ext>
            </a:extLst>
          </p:cNvPr>
          <p:cNvSpPr txBox="1"/>
          <p:nvPr/>
        </p:nvSpPr>
        <p:spPr>
          <a:xfrm>
            <a:off x="4437628" y="2729993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04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3358F-DCCB-4C90-8D40-AEE3929A73AC}"/>
              </a:ext>
            </a:extLst>
          </p:cNvPr>
          <p:cNvSpPr txBox="1"/>
          <p:nvPr/>
        </p:nvSpPr>
        <p:spPr>
          <a:xfrm>
            <a:off x="298510" y="4131206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05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C82689-49EA-4731-BDA9-1C86BF50B9D6}"/>
              </a:ext>
            </a:extLst>
          </p:cNvPr>
          <p:cNvSpPr txBox="1"/>
          <p:nvPr/>
        </p:nvSpPr>
        <p:spPr>
          <a:xfrm>
            <a:off x="333829" y="5247604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07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E1892-CFEA-4B81-9B91-E866564B8616}"/>
              </a:ext>
            </a:extLst>
          </p:cNvPr>
          <p:cNvSpPr txBox="1"/>
          <p:nvPr/>
        </p:nvSpPr>
        <p:spPr>
          <a:xfrm>
            <a:off x="1351871" y="4047806"/>
            <a:ext cx="298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Поддержка интеграции с актуальными социальными сетями</a:t>
            </a:r>
            <a:endParaRPr lang="ru-RU" sz="1000" b="1" dirty="0">
              <a:solidFill>
                <a:srgbClr val="FD67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с Одноклассниками: прямые сообщения и записи на стене</a:t>
            </a:r>
            <a:endParaRPr lang="ru-RU" sz="10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173B3-8CAB-4052-9D42-C33C92898C34}"/>
              </a:ext>
            </a:extLst>
          </p:cNvPr>
          <p:cNvSpPr txBox="1"/>
          <p:nvPr/>
        </p:nvSpPr>
        <p:spPr>
          <a:xfrm>
            <a:off x="5388257" y="4047806"/>
            <a:ext cx="31163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000" b="1" u="none" strike="noStrike" dirty="0">
                <a:solidFill>
                  <a:srgbClr val="FD671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Комплексность решения</a:t>
            </a:r>
            <a:endParaRPr lang="ru-RU" sz="1000" b="1" dirty="0">
              <a:solidFill>
                <a:srgbClr val="FD67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Наличие всех дополнительных модулей, необходимых контактному центру: голосовые роботы, речевая аналитика, интеграция с ОК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FB0BD9-E5B3-4200-9340-6A896DAA568B}"/>
              </a:ext>
            </a:extLst>
          </p:cNvPr>
          <p:cNvSpPr txBox="1"/>
          <p:nvPr/>
        </p:nvSpPr>
        <p:spPr>
          <a:xfrm>
            <a:off x="4437628" y="4117729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06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415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334DE98-F103-4C6F-BE43-B68736C40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23487"/>
              </p:ext>
            </p:extLst>
          </p:nvPr>
        </p:nvGraphicFramePr>
        <p:xfrm>
          <a:off x="438150" y="1285579"/>
          <a:ext cx="8267700" cy="49639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419">
                  <a:extLst>
                    <a:ext uri="{9D8B030D-6E8A-4147-A177-3AD203B41FA5}">
                      <a16:colId xmlns:a16="http://schemas.microsoft.com/office/drawing/2014/main" val="4199577331"/>
                    </a:ext>
                  </a:extLst>
                </a:gridCol>
                <a:gridCol w="1698940">
                  <a:extLst>
                    <a:ext uri="{9D8B030D-6E8A-4147-A177-3AD203B41FA5}">
                      <a16:colId xmlns:a16="http://schemas.microsoft.com/office/drawing/2014/main" val="2705429690"/>
                    </a:ext>
                  </a:extLst>
                </a:gridCol>
                <a:gridCol w="3314341">
                  <a:extLst>
                    <a:ext uri="{9D8B030D-6E8A-4147-A177-3AD203B41FA5}">
                      <a16:colId xmlns:a16="http://schemas.microsoft.com/office/drawing/2014/main" val="3474620215"/>
                    </a:ext>
                  </a:extLst>
                </a:gridCol>
              </a:tblGrid>
              <a:tr h="3239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Суть эффекта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Отрасли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Ожидаемый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KPI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11630"/>
                  </a:ext>
                </a:extLst>
              </a:tr>
              <a:tr h="12318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доступности сервисов и прозрачности взаимодействия с гражданами за счет подключения цифровых каналов и автоматизации коммуникаций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Естественные монополии, госсектор, здравоохранение,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24/7 доступность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сервисов и служб поддержки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 10 до 30%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снижение издержек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442"/>
                  </a:ext>
                </a:extLst>
              </a:tr>
              <a:tr h="10423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Создание возможности импортозамещения западных продуктов на российский аналог в системообразующих компаниях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Госсектор, здравоохранение, транспорт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Импортозамещение 40-50% западных решений </a:t>
                      </a:r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сфере решений для дистанционного обслуживания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61766"/>
                  </a:ext>
                </a:extLst>
              </a:tr>
              <a:tr h="1133811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Сохранение уровня сервиса и улучшение клиентского опыта в условиях пикового спроса и высоких нагрузок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Ритейл и логистика, госсектор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100% снижение нагрузки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по выделенным тематикам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конкурентоспособности российских компаний в условиях глобализации торговли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85975"/>
                  </a:ext>
                </a:extLst>
              </a:tr>
              <a:tr h="12318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Качественное дистанционное обслуживание простимулирует развитие цифровых продуктов, весь жизненный цикл которых нематериален и реализован в электронных системах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Телеком, </a:t>
                      </a:r>
                    </a:p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здравоохранение,</a:t>
                      </a:r>
                    </a:p>
                    <a:p>
                      <a:pPr algn="l"/>
                      <a:r>
                        <a:rPr lang="ru-RU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финансовые организации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Рост выручки от сегмента цифровых продуктов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общей структуре выручки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Сокращение ресурсных затрат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435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C04E8-F433-40F7-90FB-D6F0E89F2CE0}"/>
              </a:ext>
            </a:extLst>
          </p:cNvPr>
          <p:cNvSpPr txBox="1"/>
          <p:nvPr/>
        </p:nvSpPr>
        <p:spPr>
          <a:xfrm>
            <a:off x="365762" y="310522"/>
            <a:ext cx="64255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лияние на трансформацию приоритетных отраслей экономики</a:t>
            </a:r>
          </a:p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968A0D-D928-4046-8A29-A841751A5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52" y="293466"/>
            <a:ext cx="2102848" cy="4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83195</TotalTime>
  <Words>598</Words>
  <Application>Microsoft Macintosh PowerPoint</Application>
  <PresentationFormat>Экран (4:3)</PresentationFormat>
  <Paragraphs>98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Резюме проекта</vt:lpstr>
      <vt:lpstr>Резюме проекта: области и отрасли применения дорабатываемого ПО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Малявин Александр Александрович</dc:creator>
  <cp:lastModifiedBy>agusev</cp:lastModifiedBy>
  <cp:revision>293</cp:revision>
  <dcterms:created xsi:type="dcterms:W3CDTF">2020-04-16T06:12:18Z</dcterms:created>
  <dcterms:modified xsi:type="dcterms:W3CDTF">2023-05-22T07:07:23Z</dcterms:modified>
</cp:coreProperties>
</file>